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8C59BAA-6307-4E5B-829C-A4DD9836C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BAC890CA-DFE1-4F02-8C5F-E7D3DD882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5DD4A00-FD2A-46F9-8236-CE0096483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030-E381-46B4-BEE5-07B67A232634}" type="datetimeFigureOut">
              <a:rPr lang="es-CL" smtClean="0"/>
              <a:t>29-09-2020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BD13D0C-8773-4976-B407-C64BA3BAC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B0A4372-CB33-4795-B6F4-B0184F663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4012-F5A2-4D9F-9D9B-8BB7944394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427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5F45A69-A41F-48A6-99B5-697440636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6FE2ACAC-3BDB-4B04-89A4-3FC663454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99E25ED-C038-4553-BF93-F0DC9EA65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030-E381-46B4-BEE5-07B67A232634}" type="datetimeFigureOut">
              <a:rPr lang="es-CL" smtClean="0"/>
              <a:t>29-09-2020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3A6AA7E-07BF-44C2-A567-38610D6B4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3EFC2B3-DE0B-46FF-B8EC-6F40C0C8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4012-F5A2-4D9F-9D9B-8BB7944394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683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F99F558F-4872-426B-BD37-297E0091DF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1925907F-426E-461B-8077-CB659A69E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A88B436-4BA4-419E-B38D-CD8F0131B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030-E381-46B4-BEE5-07B67A232634}" type="datetimeFigureOut">
              <a:rPr lang="es-CL" smtClean="0"/>
              <a:t>29-09-2020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91C4CE9-717A-40A6-B69A-C793087CC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B081087-D425-4D90-AAB4-65BE33914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4012-F5A2-4D9F-9D9B-8BB7944394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61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40FE046-EB33-40C1-8F79-FA6C1DBC2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7806BA1-9A02-45E7-AE7D-32578A663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1CD2867-495A-49AA-9967-7785CA308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030-E381-46B4-BEE5-07B67A232634}" type="datetimeFigureOut">
              <a:rPr lang="es-CL" smtClean="0"/>
              <a:t>29-09-2020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1716042-BE9E-4DB5-8F9F-FD4A73B67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BECA7A9-E55F-4E8E-B75B-E239FBEFF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4012-F5A2-4D9F-9D9B-8BB7944394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49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95B08B6-D8E1-4CBB-8046-531717071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1E17E7E-9F44-4D4D-B23C-EC350D9CE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254DC6F-1EA1-4384-832F-CB7CB3150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030-E381-46B4-BEE5-07B67A232634}" type="datetimeFigureOut">
              <a:rPr lang="es-CL" smtClean="0"/>
              <a:t>29-09-2020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31DF28D-5768-48B0-BC8C-8F7778591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F41924-927C-4C28-8998-537634F1C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4012-F5A2-4D9F-9D9B-8BB7944394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401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3913C36-D1D3-4F26-81A4-9DC6D7E51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D50D44E-A7B9-4DA2-95A9-741F7ADEAD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1A2F7CBE-5156-4E65-8A28-D680971B2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7C9C1D8A-47C7-4FBB-9CC3-4E26D6839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030-E381-46B4-BEE5-07B67A232634}" type="datetimeFigureOut">
              <a:rPr lang="es-CL" smtClean="0"/>
              <a:t>29-09-2020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34376A-6E7E-43F3-A784-94090CB59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076792B-F60D-4110-AED9-F03E1FD89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4012-F5A2-4D9F-9D9B-8BB7944394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353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A5F60E-7DE9-4FE1-ADE3-5A0BD356F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EE96963-8A3D-4C1F-B3EB-6630388E0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74AF616F-C28C-4C72-BD8E-113A43D00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A2194923-E368-4596-ACA1-61B619785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42CF944-80C5-4977-AA0E-97D1F1055B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7EDA9B2F-9D8D-4C00-8C2B-89A52040A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030-E381-46B4-BEE5-07B67A232634}" type="datetimeFigureOut">
              <a:rPr lang="es-CL" smtClean="0"/>
              <a:t>29-09-2020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131203B2-78A5-4C9F-AA25-8C4E53F46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4849F3F4-F3FB-440B-9B98-3355D9F0F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4012-F5A2-4D9F-9D9B-8BB7944394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457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3367DBD-63E8-4D77-ADCD-BBBF30518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9328A1C7-CAC8-4E6A-AFB1-3BFB6C29B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030-E381-46B4-BEE5-07B67A232634}" type="datetimeFigureOut">
              <a:rPr lang="es-CL" smtClean="0"/>
              <a:t>29-09-2020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1BE0BB9C-5879-465B-9220-93E45F8BD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4B039569-8A93-4793-9E06-59491EAF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4012-F5A2-4D9F-9D9B-8BB7944394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718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D07A2C71-9941-4D33-8AB9-597873DD1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030-E381-46B4-BEE5-07B67A232634}" type="datetimeFigureOut">
              <a:rPr lang="es-CL" smtClean="0"/>
              <a:t>29-09-2020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BA4E3CD1-3918-43B6-B2B2-43E129E7F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8487EF06-1B90-44AC-A0F7-5CD135BB4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4012-F5A2-4D9F-9D9B-8BB7944394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052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AEB6560-FBBB-45D9-A286-193C80646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E91D3AF-6ABE-4121-8EAB-34A03BF19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EB8833F8-D927-44AC-BFAB-05B7E93EE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E9CEF817-394F-41E5-9B89-188B2B807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030-E381-46B4-BEE5-07B67A232634}" type="datetimeFigureOut">
              <a:rPr lang="es-CL" smtClean="0"/>
              <a:t>29-09-2020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F365A445-8E35-4A1A-9F44-9EFE9F84A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097A190D-885F-4707-8B20-4EC33BB6C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4012-F5A2-4D9F-9D9B-8BB7944394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020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A2F5CDF-3BD1-4DC4-A575-2E093454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0BA1425E-258B-4D2E-BF98-A9213C099C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3F94923A-9056-40FC-800C-4556DB940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C941F12-348B-478E-BCAF-6BD544A84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2030-E381-46B4-BEE5-07B67A232634}" type="datetimeFigureOut">
              <a:rPr lang="es-CL" smtClean="0"/>
              <a:t>29-09-2020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E0EE982E-77EB-4230-A957-DE709579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C2AADEAD-7D7B-4E64-93FA-F394688DD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54012-F5A2-4D9F-9D9B-8BB7944394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221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896BAC8D-6943-4EDD-8E74-181938D61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148E2B99-B0D1-4A10-BF2F-B237A05B9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DA4D5B7-D36E-4A74-A362-5D31BDEC66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2030-E381-46B4-BEE5-07B67A232634}" type="datetimeFigureOut">
              <a:rPr lang="es-CL" smtClean="0"/>
              <a:t>29-09-2020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CD21ABA-5C91-4D61-9550-8FF088256F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553D6AC-CBE6-47CF-9FB8-732DA55A8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54012-F5A2-4D9F-9D9B-8BB7944394D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154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4.sv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svg"/><Relationship Id="rId5" Type="http://schemas.openxmlformats.org/officeDocument/2006/relationships/image" Target="../media/image10.png"/><Relationship Id="rId15" Type="http://schemas.openxmlformats.org/officeDocument/2006/relationships/image" Target="../media/image12.jpeg"/><Relationship Id="rId4" Type="http://schemas.openxmlformats.org/officeDocument/2006/relationships/image" Target="../media/image19.svg"/><Relationship Id="rId14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0" name="Rectangle 138">
            <a:extLst>
              <a:ext uri="{FF2B5EF4-FFF2-40B4-BE49-F238E27FC236}">
                <a16:creationId xmlns="" xmlns:a16="http://schemas.microsoft.com/office/drawing/2014/main" id="{4CBC69AF-AE9D-43C7-A183-244646418BB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Persona sosteniendo teléfono celular y apuntando con su mano | Vector  Premium">
            <a:extLst>
              <a:ext uri="{FF2B5EF4-FFF2-40B4-BE49-F238E27FC236}">
                <a16:creationId xmlns="" xmlns:a16="http://schemas.microsoft.com/office/drawing/2014/main" id="{BA14023E-73D8-4325-9E47-FBA422BAF7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3" r="16020"/>
          <a:stretch/>
        </p:blipFill>
        <p:spPr bwMode="auto">
          <a:xfrm>
            <a:off x="20" y="10"/>
            <a:ext cx="497736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1926939">
            <a:extLst>
              <a:ext uri="{FF2B5EF4-FFF2-40B4-BE49-F238E27FC236}">
                <a16:creationId xmlns="" xmlns:a16="http://schemas.microsoft.com/office/drawing/2014/main" id="{FDA5D69E-7EE1-4447-8B8D-CDB945C3BA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3" r="17274" b="-1"/>
          <a:stretch/>
        </p:blipFill>
        <p:spPr bwMode="auto">
          <a:xfrm>
            <a:off x="4977384" y="10"/>
            <a:ext cx="721461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140">
            <a:extLst>
              <a:ext uri="{FF2B5EF4-FFF2-40B4-BE49-F238E27FC236}">
                <a16:creationId xmlns="" xmlns:a16="http://schemas.microsoft.com/office/drawing/2014/main" id="{BE64232A-D912-4882-BF58-1049181157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096000" y="4218905"/>
            <a:ext cx="5625863" cy="2089317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rgbClr val="EFEFE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3" name="Rectangle: Rounded Corners 142">
            <a:extLst>
              <a:ext uri="{FF2B5EF4-FFF2-40B4-BE49-F238E27FC236}">
                <a16:creationId xmlns="" xmlns:a16="http://schemas.microsoft.com/office/drawing/2014/main" id="{E8E4E9D8-6D9C-4646-83A2-11844D84EA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505574" y="3876005"/>
            <a:ext cx="4848225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77E50CC-0E8E-481A-A5F8-AFDF5B49A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979" y="3901322"/>
            <a:ext cx="4324351" cy="612000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pPr algn="ctr"/>
            <a:r>
              <a:rPr lang="en-US" sz="4900" b="1" dirty="0" smtClean="0">
                <a:solidFill>
                  <a:schemeClr val="bg1"/>
                </a:solidFill>
              </a:rPr>
              <a:t>“</a:t>
            </a:r>
            <a:r>
              <a:rPr lang="en-US" sz="4900" b="1" dirty="0" err="1" smtClean="0">
                <a:solidFill>
                  <a:schemeClr val="bg1"/>
                </a:solidFill>
              </a:rPr>
              <a:t>iChimba</a:t>
            </a:r>
            <a:r>
              <a:rPr lang="en-US" sz="4900" b="1" dirty="0">
                <a:solidFill>
                  <a:schemeClr val="bg1"/>
                </a:solidFill>
              </a:rPr>
              <a:t>”</a:t>
            </a:r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1032" name="Content Placeholder 1031">
            <a:extLst>
              <a:ext uri="{FF2B5EF4-FFF2-40B4-BE49-F238E27FC236}">
                <a16:creationId xmlns="" xmlns:a16="http://schemas.microsoft.com/office/drawing/2014/main" id="{D600C3C0-76EC-4300-8520-0E423C0FC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1138" y="4697298"/>
            <a:ext cx="5040034" cy="143560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002060"/>
                </a:solidFill>
                <a:latin typeface="+mj-lt"/>
              </a:rPr>
              <a:t>Servicios y </a:t>
            </a:r>
            <a:r>
              <a:rPr lang="en-US" sz="4000" dirty="0" err="1">
                <a:solidFill>
                  <a:srgbClr val="002060"/>
                </a:solidFill>
                <a:latin typeface="+mj-lt"/>
              </a:rPr>
              <a:t>productos</a:t>
            </a:r>
            <a:r>
              <a:rPr lang="en-US" sz="40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+mj-lt"/>
              </a:rPr>
              <a:t>cerca</a:t>
            </a:r>
            <a:r>
              <a:rPr lang="en-US" sz="4000" dirty="0">
                <a:solidFill>
                  <a:srgbClr val="002060"/>
                </a:solidFill>
                <a:latin typeface="+mj-lt"/>
              </a:rPr>
              <a:t> de </a:t>
            </a:r>
            <a:r>
              <a:rPr lang="en-US" sz="4000" dirty="0" err="1">
                <a:solidFill>
                  <a:srgbClr val="002060"/>
                </a:solidFill>
                <a:latin typeface="+mj-lt"/>
              </a:rPr>
              <a:t>tu</a:t>
            </a:r>
            <a:r>
              <a:rPr lang="en-US" sz="4000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+mj-lt"/>
              </a:rPr>
              <a:t>hogar</a:t>
            </a:r>
            <a:endParaRPr lang="en-US" sz="40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9885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="" xmlns:a16="http://schemas.microsoft.com/office/drawing/2014/main" id="{46090D5F-01AF-4676-ADF9-09DA80A264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Arc 81">
            <a:extLst>
              <a:ext uri="{FF2B5EF4-FFF2-40B4-BE49-F238E27FC236}">
                <a16:creationId xmlns="" xmlns:a16="http://schemas.microsoft.com/office/drawing/2014/main" id="{129A6924-D08B-45DD-8219-D130D09CE5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490427" y="683791"/>
            <a:ext cx="2987899" cy="2987899"/>
          </a:xfrm>
          <a:prstGeom prst="arc">
            <a:avLst>
              <a:gd name="adj1" fmla="val 16200000"/>
              <a:gd name="adj2" fmla="val 2120553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="" xmlns:a16="http://schemas.microsoft.com/office/drawing/2014/main" id="{01B0AB56-1C73-492F-9E03-DF7B546AFC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550321" y="4381081"/>
            <a:ext cx="784976" cy="784976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="" xmlns:a16="http://schemas.microsoft.com/office/drawing/2014/main" id="{A831E595-F393-4E38-91DE-147933F47BE7}"/>
              </a:ext>
            </a:extLst>
          </p:cNvPr>
          <p:cNvSpPr/>
          <p:nvPr/>
        </p:nvSpPr>
        <p:spPr>
          <a:xfrm>
            <a:off x="386367" y="1409532"/>
            <a:ext cx="1161674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600" dirty="0" smtClean="0">
                <a:solidFill>
                  <a:srgbClr val="FFFFFF"/>
                </a:solidFill>
              </a:rPr>
              <a:t>Para colaborar con el comercio local de bienes y servicios, debemos: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s-CL" sz="2400" dirty="0" smtClean="0">
              <a:solidFill>
                <a:srgbClr val="FFFFFF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2800" smtClean="0">
                <a:solidFill>
                  <a:srgbClr val="FFFFFF"/>
                </a:solidFill>
              </a:rPr>
              <a:t>Identificación y facilidad de acceso a </a:t>
            </a:r>
            <a:r>
              <a:rPr lang="es-CL" sz="2800" dirty="0">
                <a:solidFill>
                  <a:srgbClr val="FFFFFF"/>
                </a:solidFill>
              </a:rPr>
              <a:t>los productos y servicios disponibles en la </a:t>
            </a:r>
            <a:r>
              <a:rPr lang="es-CL" sz="2800" smtClean="0">
                <a:solidFill>
                  <a:srgbClr val="FFFFFF"/>
                </a:solidFill>
              </a:rPr>
              <a:t>comuna.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2800">
                <a:solidFill>
                  <a:srgbClr val="FFFFFF"/>
                </a:solidFill>
              </a:rPr>
              <a:t>Generar nuevos canales de venta para el comercio local.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2800" smtClean="0">
                <a:solidFill>
                  <a:srgbClr val="FFFFFF"/>
                </a:solidFill>
              </a:rPr>
              <a:t>Reducir </a:t>
            </a:r>
            <a:r>
              <a:rPr lang="es-CL" sz="2800" dirty="0">
                <a:solidFill>
                  <a:srgbClr val="FFFFFF"/>
                </a:solidFill>
              </a:rPr>
              <a:t>la brecha digital existente entre el comercio local con el gran </a:t>
            </a:r>
            <a:r>
              <a:rPr lang="es-CL" sz="2800" dirty="0" smtClean="0">
                <a:solidFill>
                  <a:srgbClr val="FFFFFF"/>
                </a:solidFill>
              </a:rPr>
              <a:t>comercio</a:t>
            </a:r>
            <a:r>
              <a:rPr lang="es-CL" sz="2800" dirty="0">
                <a:solidFill>
                  <a:srgbClr val="FFFFFF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CL" sz="2800" smtClean="0">
                <a:solidFill>
                  <a:srgbClr val="FFFFFF"/>
                </a:solidFill>
              </a:rPr>
              <a:t>Desarrollar </a:t>
            </a:r>
            <a:r>
              <a:rPr lang="es-CL" sz="2800" dirty="0">
                <a:solidFill>
                  <a:srgbClr val="FFFFFF"/>
                </a:solidFill>
              </a:rPr>
              <a:t>de una imagen corporativa para el comercio </a:t>
            </a:r>
            <a:r>
              <a:rPr lang="es-CL" sz="2800" dirty="0" smtClean="0">
                <a:solidFill>
                  <a:srgbClr val="FFFFFF"/>
                </a:solidFill>
              </a:rPr>
              <a:t>local que lo potencie.</a:t>
            </a:r>
            <a:endParaRPr lang="es-CL" sz="2800" dirty="0">
              <a:solidFill>
                <a:srgbClr val="FFFFFF"/>
              </a:solidFill>
            </a:endParaRPr>
          </a:p>
          <a:p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95E98AD4-2F21-4B68-9330-7D38B08858EF}"/>
              </a:ext>
            </a:extLst>
          </p:cNvPr>
          <p:cNvSpPr/>
          <p:nvPr/>
        </p:nvSpPr>
        <p:spPr>
          <a:xfrm>
            <a:off x="5274025" y="655832"/>
            <a:ext cx="2122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FFFF"/>
                </a:solidFill>
              </a:rPr>
              <a:t>iChimba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223154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="" xmlns:a16="http://schemas.microsoft.com/office/drawing/2014/main" id="{46090D5F-01AF-4676-ADF9-09DA80A264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Arc 81">
            <a:extLst>
              <a:ext uri="{FF2B5EF4-FFF2-40B4-BE49-F238E27FC236}">
                <a16:creationId xmlns="" xmlns:a16="http://schemas.microsoft.com/office/drawing/2014/main" id="{129A6924-D08B-45DD-8219-D130D09CE5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490427" y="683791"/>
            <a:ext cx="2987899" cy="2987899"/>
          </a:xfrm>
          <a:prstGeom prst="arc">
            <a:avLst>
              <a:gd name="adj1" fmla="val 16200000"/>
              <a:gd name="adj2" fmla="val 2120553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="" xmlns:a16="http://schemas.microsoft.com/office/drawing/2014/main" id="{01B0AB56-1C73-492F-9E03-DF7B546AFC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550321" y="4381081"/>
            <a:ext cx="784976" cy="784976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2ED526F1-25BD-4DD1-A0D8-F33B3E3B2E89}"/>
              </a:ext>
            </a:extLst>
          </p:cNvPr>
          <p:cNvSpPr/>
          <p:nvPr/>
        </p:nvSpPr>
        <p:spPr>
          <a:xfrm>
            <a:off x="5368720" y="5712545"/>
            <a:ext cx="59276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FFFF"/>
                </a:solidFill>
              </a:rPr>
              <a:t>Todo</a:t>
            </a:r>
            <a:r>
              <a:rPr lang="en-US" sz="2400" b="1" dirty="0">
                <a:solidFill>
                  <a:srgbClr val="FFFFFF"/>
                </a:solidFill>
              </a:rPr>
              <a:t> en la </a:t>
            </a:r>
            <a:r>
              <a:rPr lang="en-US" sz="2400" b="1" dirty="0" err="1" smtClean="0">
                <a:solidFill>
                  <a:srgbClr val="FFFFFF"/>
                </a:solidFill>
              </a:rPr>
              <a:t>comuna</a:t>
            </a:r>
            <a:r>
              <a:rPr lang="en-US" sz="2400" b="1" dirty="0" smtClean="0">
                <a:solidFill>
                  <a:srgbClr val="FFFFFF"/>
                </a:solidFill>
              </a:rPr>
              <a:t>, </a:t>
            </a:r>
            <a:r>
              <a:rPr lang="en-US" sz="2400" b="1" dirty="0">
                <a:solidFill>
                  <a:srgbClr val="FFFFFF"/>
                </a:solidFill>
              </a:rPr>
              <a:t>al </a:t>
            </a:r>
            <a:r>
              <a:rPr lang="en-US" sz="2400" b="1" dirty="0" err="1">
                <a:solidFill>
                  <a:srgbClr val="FFFFFF"/>
                </a:solidFill>
              </a:rPr>
              <a:t>alcance</a:t>
            </a:r>
            <a:r>
              <a:rPr lang="en-US" sz="2400" b="1" dirty="0">
                <a:solidFill>
                  <a:srgbClr val="FFFFFF"/>
                </a:solidFill>
              </a:rPr>
              <a:t> de </a:t>
            </a:r>
            <a:r>
              <a:rPr lang="en-US" sz="2400" b="1" dirty="0" err="1">
                <a:solidFill>
                  <a:srgbClr val="FFFFFF"/>
                </a:solidFill>
              </a:rPr>
              <a:t>tu</a:t>
            </a:r>
            <a:r>
              <a:rPr lang="en-US" sz="2400" b="1" dirty="0">
                <a:solidFill>
                  <a:srgbClr val="FFFFFF"/>
                </a:solidFill>
              </a:rPr>
              <a:t> mano</a:t>
            </a:r>
            <a:endParaRPr lang="es-CL" sz="2400" b="1" dirty="0"/>
          </a:p>
        </p:txBody>
      </p:sp>
      <p:sp>
        <p:nvSpPr>
          <p:cNvPr id="16" name="Rectángulo 15">
            <a:extLst>
              <a:ext uri="{FF2B5EF4-FFF2-40B4-BE49-F238E27FC236}">
                <a16:creationId xmlns="" xmlns:a16="http://schemas.microsoft.com/office/drawing/2014/main" id="{A831E595-F393-4E38-91DE-147933F47BE7}"/>
              </a:ext>
            </a:extLst>
          </p:cNvPr>
          <p:cNvSpPr/>
          <p:nvPr/>
        </p:nvSpPr>
        <p:spPr>
          <a:xfrm>
            <a:off x="4770829" y="1720314"/>
            <a:ext cx="705446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FFFFFF"/>
                </a:solidFill>
              </a:rPr>
              <a:t>APP con </a:t>
            </a:r>
            <a:r>
              <a:rPr lang="en-US" sz="2400" dirty="0" err="1" smtClean="0">
                <a:solidFill>
                  <a:srgbClr val="FFFFFF"/>
                </a:solidFill>
              </a:rPr>
              <a:t>servicios</a:t>
            </a:r>
            <a:r>
              <a:rPr lang="en-US" sz="2400" dirty="0" smtClean="0">
                <a:solidFill>
                  <a:srgbClr val="FFFFFF"/>
                </a:solidFill>
              </a:rPr>
              <a:t> y </a:t>
            </a:r>
            <a:r>
              <a:rPr lang="en-US" sz="2400" dirty="0" err="1" smtClean="0">
                <a:solidFill>
                  <a:srgbClr val="FFFFFF"/>
                </a:solidFill>
              </a:rPr>
              <a:t>productos</a:t>
            </a:r>
            <a:r>
              <a:rPr lang="en-US" sz="2400" dirty="0" smtClean="0">
                <a:solidFill>
                  <a:srgbClr val="FFFFFF"/>
                </a:solidFill>
              </a:rPr>
              <a:t> en la </a:t>
            </a:r>
            <a:r>
              <a:rPr lang="en-US" sz="2400" dirty="0" err="1" smtClean="0">
                <a:solidFill>
                  <a:srgbClr val="FFFFFF"/>
                </a:solidFill>
              </a:rPr>
              <a:t>comuna</a:t>
            </a:r>
            <a:r>
              <a:rPr lang="en-US" sz="2400" dirty="0" smtClean="0">
                <a:solidFill>
                  <a:srgbClr val="FFFFFF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olidFill>
                  <a:srgbClr val="FFFFFF"/>
                </a:solidFill>
              </a:rPr>
              <a:t>Agrupados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por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categorias</a:t>
            </a:r>
            <a:r>
              <a:rPr lang="en-US" sz="2400" dirty="0" smtClean="0">
                <a:solidFill>
                  <a:srgbClr val="FFFFFF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olidFill>
                  <a:srgbClr val="FFFFFF"/>
                </a:solidFill>
              </a:rPr>
              <a:t>Identificando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medios</a:t>
            </a:r>
            <a:r>
              <a:rPr lang="en-US" sz="2400" dirty="0" smtClean="0">
                <a:solidFill>
                  <a:srgbClr val="FFFFFF"/>
                </a:solidFill>
              </a:rPr>
              <a:t> de </a:t>
            </a:r>
            <a:r>
              <a:rPr lang="en-US" sz="2400" dirty="0" err="1" smtClean="0">
                <a:solidFill>
                  <a:srgbClr val="FFFFFF"/>
                </a:solidFill>
              </a:rPr>
              <a:t>pago</a:t>
            </a:r>
            <a:r>
              <a:rPr lang="en-US" sz="2400" dirty="0" smtClean="0">
                <a:solidFill>
                  <a:srgbClr val="FFFFFF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olidFill>
                  <a:srgbClr val="FFFFFF"/>
                </a:solidFill>
              </a:rPr>
              <a:t>Calificaciones</a:t>
            </a:r>
            <a:r>
              <a:rPr lang="en-US" sz="2400" dirty="0" smtClean="0">
                <a:solidFill>
                  <a:srgbClr val="FFFFFF"/>
                </a:solidFill>
              </a:rPr>
              <a:t> de </a:t>
            </a:r>
            <a:r>
              <a:rPr lang="en-US" sz="2400" dirty="0" err="1" smtClean="0">
                <a:solidFill>
                  <a:srgbClr val="FFFFFF"/>
                </a:solidFill>
              </a:rPr>
              <a:t>los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mismos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usuarios</a:t>
            </a:r>
            <a:r>
              <a:rPr lang="en-US" sz="2400" dirty="0" smtClean="0">
                <a:solidFill>
                  <a:srgbClr val="FFFFFF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err="1" smtClean="0">
                <a:solidFill>
                  <a:srgbClr val="FFFFFF"/>
                </a:solidFill>
              </a:rPr>
              <a:t>Generación</a:t>
            </a:r>
            <a:r>
              <a:rPr lang="en-US" sz="2400" dirty="0" smtClean="0">
                <a:solidFill>
                  <a:srgbClr val="FFFFFF"/>
                </a:solidFill>
              </a:rPr>
              <a:t> de </a:t>
            </a:r>
            <a:r>
              <a:rPr lang="en-US" sz="2400" dirty="0" err="1" smtClean="0">
                <a:solidFill>
                  <a:srgbClr val="FFFFFF"/>
                </a:solidFill>
              </a:rPr>
              <a:t>ofertas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personalizadas</a:t>
            </a:r>
            <a:r>
              <a:rPr lang="en-US" sz="2400" dirty="0" smtClean="0">
                <a:solidFill>
                  <a:srgbClr val="FFFFFF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FFFFFF"/>
                </a:solidFill>
              </a:rPr>
              <a:t>Base de </a:t>
            </a:r>
            <a:r>
              <a:rPr lang="en-US" sz="2400" dirty="0" err="1" smtClean="0">
                <a:solidFill>
                  <a:srgbClr val="FFFFFF"/>
                </a:solidFill>
              </a:rPr>
              <a:t>clientes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  <a:r>
              <a:rPr lang="en-US" sz="2400" dirty="0" err="1" smtClean="0">
                <a:solidFill>
                  <a:srgbClr val="FFFFFF"/>
                </a:solidFill>
              </a:rPr>
              <a:t>focalizada</a:t>
            </a:r>
            <a:r>
              <a:rPr lang="en-US" sz="2400" dirty="0" smtClean="0">
                <a:solidFill>
                  <a:srgbClr val="FFFFFF"/>
                </a:solidFill>
              </a:rPr>
              <a:t> para </a:t>
            </a:r>
            <a:r>
              <a:rPr lang="en-US" sz="2400" dirty="0" err="1" smtClean="0">
                <a:solidFill>
                  <a:srgbClr val="FFFFFF"/>
                </a:solidFill>
              </a:rPr>
              <a:t>emprendedores</a:t>
            </a:r>
            <a:r>
              <a:rPr lang="en-US" sz="2400" dirty="0" smtClean="0">
                <a:solidFill>
                  <a:srgbClr val="FFFFFF"/>
                </a:solidFill>
              </a:rPr>
              <a:t>.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95E98AD4-2F21-4B68-9330-7D38B08858EF}"/>
              </a:ext>
            </a:extLst>
          </p:cNvPr>
          <p:cNvSpPr/>
          <p:nvPr/>
        </p:nvSpPr>
        <p:spPr>
          <a:xfrm>
            <a:off x="6486754" y="656401"/>
            <a:ext cx="1871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FFFF"/>
                </a:solidFill>
              </a:rPr>
              <a:t>iChimba</a:t>
            </a:r>
            <a:endParaRPr lang="es-CL" sz="36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30" y="1179950"/>
            <a:ext cx="4373880" cy="498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82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ersona sosteniendo teléfono celular y apuntando con su mano | Vector  Premium">
            <a:extLst>
              <a:ext uri="{FF2B5EF4-FFF2-40B4-BE49-F238E27FC236}">
                <a16:creationId xmlns="" xmlns:a16="http://schemas.microsoft.com/office/drawing/2014/main" id="{52C92C8D-2ED8-4C1A-99C9-D94A29487C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332"/>
          <a:stretch/>
        </p:blipFill>
        <p:spPr bwMode="auto">
          <a:xfrm>
            <a:off x="5101771" y="10"/>
            <a:ext cx="7094361" cy="685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A34066D6-1B59-4642-A86D-39464CEE97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="" xmlns:a16="http://schemas.microsoft.com/office/drawing/2014/main" id="{18E928D9-3091-4385-B979-265D55AD02C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7D602432-D774-4CF5-94E8-7D52D01059D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CBF9EBB4-5078-47B2-AAA0-DF4A88D8182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="" xmlns:a16="http://schemas.microsoft.com/office/drawing/2014/main" id="{CB09E406-A6EE-4848-81BD-07E2FFE89D2F}"/>
              </a:ext>
            </a:extLst>
          </p:cNvPr>
          <p:cNvSpPr/>
          <p:nvPr/>
        </p:nvSpPr>
        <p:spPr>
          <a:xfrm>
            <a:off x="1638587" y="918472"/>
            <a:ext cx="2839560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FFFF"/>
                </a:solidFill>
                <a:latin typeface="Candara Light" panose="020E0502030303020204" pitchFamily="34" charset="0"/>
              </a:rPr>
              <a:t>Mecánicos</a:t>
            </a:r>
            <a:endParaRPr lang="en-US" sz="2400" b="1" dirty="0">
              <a:solidFill>
                <a:srgbClr val="FFFFFF"/>
              </a:solidFill>
              <a:latin typeface="Candara Light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FFFF"/>
                </a:solidFill>
                <a:latin typeface="Candara Light" panose="020E0502030303020204" pitchFamily="34" charset="0"/>
              </a:rPr>
              <a:t>Eléctricos</a:t>
            </a:r>
            <a:endParaRPr lang="en-US" sz="2400" b="1" dirty="0">
              <a:solidFill>
                <a:srgbClr val="FFFFFF"/>
              </a:solidFill>
              <a:latin typeface="Candara Light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FFFFFF"/>
                </a:solidFill>
                <a:latin typeface="Candara Light" panose="020E0502030303020204" pitchFamily="34" charset="0"/>
              </a:rPr>
              <a:t>Gasfiter</a:t>
            </a:r>
            <a:endParaRPr lang="en-US" sz="2400" b="1" dirty="0">
              <a:solidFill>
                <a:srgbClr val="FFFFFF"/>
              </a:solidFill>
              <a:latin typeface="Candara Light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FFFF"/>
                </a:solidFill>
                <a:latin typeface="Candara Light" panose="020E0502030303020204" pitchFamily="34" charset="0"/>
              </a:rPr>
              <a:t>Reciclaje</a:t>
            </a:r>
            <a:endParaRPr lang="en-US" sz="2400" b="1" dirty="0">
              <a:solidFill>
                <a:srgbClr val="FFFFFF"/>
              </a:solidFill>
              <a:latin typeface="Candara Light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>
                <a:solidFill>
                  <a:srgbClr val="FFFFFF"/>
                </a:solidFill>
                <a:latin typeface="Candara Light" panose="020E0502030303020204" pitchFamily="34" charset="0"/>
              </a:rPr>
              <a:t>Talleres</a:t>
            </a:r>
            <a:r>
              <a:rPr lang="en-US" sz="2400" b="1" dirty="0">
                <a:solidFill>
                  <a:srgbClr val="FFFFFF"/>
                </a:solidFill>
                <a:latin typeface="Candara Light" panose="020E0502030303020204" pitchFamily="34" charset="0"/>
              </a:rPr>
              <a:t> </a:t>
            </a:r>
            <a:r>
              <a:rPr lang="en-US" sz="2400" b="1">
                <a:solidFill>
                  <a:srgbClr val="FFFFFF"/>
                </a:solidFill>
                <a:latin typeface="Candara Light" panose="020E0502030303020204" pitchFamily="34" charset="0"/>
              </a:rPr>
              <a:t>de </a:t>
            </a:r>
            <a:r>
              <a:rPr lang="en-US" sz="2400" b="1" smtClean="0">
                <a:solidFill>
                  <a:srgbClr val="FFFFFF"/>
                </a:solidFill>
                <a:latin typeface="Candara Light" panose="020E0502030303020204" pitchFamily="34" charset="0"/>
              </a:rPr>
              <a:t>bicicletas</a:t>
            </a:r>
            <a:endParaRPr lang="en-US" sz="2400" b="1" dirty="0">
              <a:solidFill>
                <a:srgbClr val="FFFFFF"/>
              </a:solidFill>
              <a:latin typeface="Candara Light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FFFF"/>
                </a:solidFill>
                <a:latin typeface="Candara Light" panose="020E0502030303020204" pitchFamily="34" charset="0"/>
              </a:rPr>
              <a:t>Peluquería</a:t>
            </a:r>
            <a:endParaRPr lang="en-US" sz="2400" b="1" dirty="0">
              <a:solidFill>
                <a:srgbClr val="FFFFFF"/>
              </a:solidFill>
              <a:latin typeface="Candara Light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FFFF"/>
                </a:solidFill>
                <a:latin typeface="Candara Light" panose="020E0502030303020204" pitchFamily="34" charset="0"/>
              </a:rPr>
              <a:t>Barbería</a:t>
            </a:r>
            <a:endParaRPr lang="en-US" sz="2400" b="1" dirty="0">
              <a:solidFill>
                <a:srgbClr val="FFFFFF"/>
              </a:solidFill>
              <a:latin typeface="Candara Light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FFFFFF"/>
                </a:solidFill>
                <a:latin typeface="Candara Light" panose="020E0502030303020204" pitchFamily="34" charset="0"/>
              </a:rPr>
              <a:t>Pedicure</a:t>
            </a:r>
            <a:endParaRPr lang="en-US" sz="2400" b="1" dirty="0">
              <a:solidFill>
                <a:srgbClr val="FFFFFF"/>
              </a:solidFill>
              <a:latin typeface="Candara Light" panose="020E0502030303020204" pitchFamily="34" charset="0"/>
            </a:endParaRPr>
          </a:p>
        </p:txBody>
      </p:sp>
      <p:pic>
        <p:nvPicPr>
          <p:cNvPr id="12" name="Gráfico 11" descr="Ciclismo">
            <a:extLst>
              <a:ext uri="{FF2B5EF4-FFF2-40B4-BE49-F238E27FC236}">
                <a16:creationId xmlns="" xmlns:a16="http://schemas.microsoft.com/office/drawing/2014/main" id="{866CE60F-9783-4490-BB18-03E7910176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9799" y="3062232"/>
            <a:ext cx="752239" cy="752239"/>
          </a:xfrm>
          <a:prstGeom prst="rect">
            <a:avLst/>
          </a:prstGeom>
        </p:spPr>
      </p:pic>
      <p:pic>
        <p:nvPicPr>
          <p:cNvPr id="14" name="Gráfico 13" descr="Bigote">
            <a:extLst>
              <a:ext uri="{FF2B5EF4-FFF2-40B4-BE49-F238E27FC236}">
                <a16:creationId xmlns="" xmlns:a16="http://schemas.microsoft.com/office/drawing/2014/main" id="{6697CA07-58F1-42CA-AFE1-78AFE5F4F7D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4162" y="3935795"/>
            <a:ext cx="752239" cy="752239"/>
          </a:xfrm>
          <a:prstGeom prst="rect">
            <a:avLst/>
          </a:prstGeom>
        </p:spPr>
      </p:pic>
      <p:pic>
        <p:nvPicPr>
          <p:cNvPr id="16" name="Gráfico 15" descr="Peine">
            <a:extLst>
              <a:ext uri="{FF2B5EF4-FFF2-40B4-BE49-F238E27FC236}">
                <a16:creationId xmlns="" xmlns:a16="http://schemas.microsoft.com/office/drawing/2014/main" id="{61911D0E-D569-4EFC-B5E6-091924CCD17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5444" y="5011563"/>
            <a:ext cx="752239" cy="752239"/>
          </a:xfrm>
          <a:prstGeom prst="rect">
            <a:avLst/>
          </a:prstGeom>
        </p:spPr>
      </p:pic>
      <p:pic>
        <p:nvPicPr>
          <p:cNvPr id="17" name="Gráfico 16" descr="Uñas">
            <a:extLst>
              <a:ext uri="{FF2B5EF4-FFF2-40B4-BE49-F238E27FC236}">
                <a16:creationId xmlns="" xmlns:a16="http://schemas.microsoft.com/office/drawing/2014/main" id="{CC3FACC2-7BBD-48CA-B56F-47A7671A060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79798" y="1039469"/>
            <a:ext cx="752239" cy="752239"/>
          </a:xfrm>
          <a:prstGeom prst="rect">
            <a:avLst/>
          </a:prstGeom>
        </p:spPr>
      </p:pic>
      <p:pic>
        <p:nvPicPr>
          <p:cNvPr id="18" name="Gráfico 17" descr="Reciclaje">
            <a:extLst>
              <a:ext uri="{FF2B5EF4-FFF2-40B4-BE49-F238E27FC236}">
                <a16:creationId xmlns="" xmlns:a16="http://schemas.microsoft.com/office/drawing/2014/main" id="{423EB0AC-1784-47D9-959D-E20D2E4D9D3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79798" y="1986464"/>
            <a:ext cx="752239" cy="752239"/>
          </a:xfrm>
          <a:prstGeom prst="rect">
            <a:avLst/>
          </a:prstGeom>
        </p:spPr>
      </p:pic>
      <p:sp>
        <p:nvSpPr>
          <p:cNvPr id="19" name="Rectángulo 18">
            <a:extLst>
              <a:ext uri="{FF2B5EF4-FFF2-40B4-BE49-F238E27FC236}">
                <a16:creationId xmlns="" xmlns:a16="http://schemas.microsoft.com/office/drawing/2014/main" id="{95E98AD4-2F21-4B68-9330-7D38B08858EF}"/>
              </a:ext>
            </a:extLst>
          </p:cNvPr>
          <p:cNvSpPr/>
          <p:nvPr/>
        </p:nvSpPr>
        <p:spPr>
          <a:xfrm>
            <a:off x="325444" y="174763"/>
            <a:ext cx="1871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FFFF"/>
                </a:solidFill>
              </a:rPr>
              <a:t>iChimba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4086958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="" xmlns:a16="http://schemas.microsoft.com/office/drawing/2014/main" id="{46090D5F-01AF-4676-ADF9-09DA80A264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Arc 72">
            <a:extLst>
              <a:ext uri="{FF2B5EF4-FFF2-40B4-BE49-F238E27FC236}">
                <a16:creationId xmlns="" xmlns:a16="http://schemas.microsoft.com/office/drawing/2014/main" id="{129A6924-D08B-45DD-8219-D130D09CE56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490427" y="683791"/>
            <a:ext cx="2987899" cy="2987899"/>
          </a:xfrm>
          <a:prstGeom prst="arc">
            <a:avLst>
              <a:gd name="adj1" fmla="val 16200000"/>
              <a:gd name="adj2" fmla="val 2120553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="" xmlns:a16="http://schemas.microsoft.com/office/drawing/2014/main" id="{260A5903-4668-4575-88C1-30DD5DE093AF}"/>
              </a:ext>
            </a:extLst>
          </p:cNvPr>
          <p:cNvSpPr/>
          <p:nvPr/>
        </p:nvSpPr>
        <p:spPr>
          <a:xfrm>
            <a:off x="9192320" y="1449822"/>
            <a:ext cx="1941557" cy="39703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FFFFFF"/>
                </a:solidFill>
                <a:latin typeface="Candara Light" panose="020E0502030303020204" pitchFamily="34" charset="0"/>
              </a:rPr>
              <a:t>Farmacias</a:t>
            </a:r>
          </a:p>
          <a:p>
            <a:pPr>
              <a:lnSpc>
                <a:spcPct val="150000"/>
              </a:lnSpc>
            </a:pPr>
            <a:r>
              <a:rPr lang="en-US" sz="2400" b="1" smtClean="0">
                <a:solidFill>
                  <a:srgbClr val="FFFFFF"/>
                </a:solidFill>
                <a:latin typeface="Candara Light" panose="020E0502030303020204" pitchFamily="34" charset="0"/>
              </a:rPr>
              <a:t>Mascotas</a:t>
            </a:r>
            <a:endParaRPr lang="en-US" sz="2400" b="1" dirty="0">
              <a:solidFill>
                <a:srgbClr val="FFFFFF"/>
              </a:solidFill>
              <a:latin typeface="Candara Light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FFFF"/>
                </a:solidFill>
                <a:latin typeface="Candara Light" panose="020E0502030303020204" pitchFamily="34" charset="0"/>
              </a:rPr>
              <a:t>Lavandería</a:t>
            </a:r>
            <a:endParaRPr lang="en-US" sz="2400" b="1" dirty="0" smtClean="0">
              <a:solidFill>
                <a:srgbClr val="FFFFFF"/>
              </a:solidFill>
              <a:latin typeface="Candara Light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FFFF"/>
                </a:solidFill>
                <a:latin typeface="Candara Light" panose="020E0502030303020204" pitchFamily="34" charset="0"/>
              </a:rPr>
              <a:t>Alimentos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FFFF"/>
                </a:solidFill>
                <a:latin typeface="Candara Light" panose="020E0502030303020204" pitchFamily="34" charset="0"/>
              </a:rPr>
              <a:t>Confecciones</a:t>
            </a:r>
            <a:endParaRPr lang="en-US" sz="2400" b="1" dirty="0">
              <a:solidFill>
                <a:srgbClr val="FFFFFF"/>
              </a:solidFill>
              <a:latin typeface="Candara Light" panose="020E0502030303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FFFFFF"/>
                </a:solidFill>
                <a:latin typeface="Candara Light" panose="020E0502030303020204" pitchFamily="34" charset="0"/>
              </a:rPr>
              <a:t>Electronica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FFFF"/>
                </a:solidFill>
                <a:latin typeface="Candara Light" panose="020E0502030303020204" pitchFamily="34" charset="0"/>
              </a:rPr>
              <a:t>Transporte</a:t>
            </a:r>
            <a:endParaRPr lang="en-US" sz="2400" b="1" dirty="0">
              <a:solidFill>
                <a:srgbClr val="FFFFFF"/>
              </a:solidFill>
              <a:latin typeface="Candara Light" panose="020E0502030303020204" pitchFamily="34" charset="0"/>
            </a:endParaRPr>
          </a:p>
        </p:txBody>
      </p:sp>
      <p:pic>
        <p:nvPicPr>
          <p:cNvPr id="10" name="Gráfico 9" descr="Cerezas">
            <a:extLst>
              <a:ext uri="{FF2B5EF4-FFF2-40B4-BE49-F238E27FC236}">
                <a16:creationId xmlns="" xmlns:a16="http://schemas.microsoft.com/office/drawing/2014/main" id="{BC5C6A6C-4FD0-49BB-89B8-5BCB1A22DF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76997" y="2812068"/>
            <a:ext cx="914400" cy="914400"/>
          </a:xfrm>
          <a:prstGeom prst="rect">
            <a:avLst/>
          </a:prstGeom>
        </p:spPr>
      </p:pic>
      <p:pic>
        <p:nvPicPr>
          <p:cNvPr id="11" name="Gráfico 10" descr="Aguacate">
            <a:extLst>
              <a:ext uri="{FF2B5EF4-FFF2-40B4-BE49-F238E27FC236}">
                <a16:creationId xmlns="" xmlns:a16="http://schemas.microsoft.com/office/drawing/2014/main" id="{6E0DF582-8D40-46D0-932C-C9EA90F0632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751500" y="3981497"/>
            <a:ext cx="914400" cy="914400"/>
          </a:xfrm>
          <a:prstGeom prst="rect">
            <a:avLst/>
          </a:prstGeom>
        </p:spPr>
      </p:pic>
      <p:pic>
        <p:nvPicPr>
          <p:cNvPr id="13" name="Gráfico 18" descr="Huellas de patas">
            <a:extLst>
              <a:ext uri="{FF2B5EF4-FFF2-40B4-BE49-F238E27FC236}">
                <a16:creationId xmlns="" xmlns:a16="http://schemas.microsoft.com/office/drawing/2014/main" id="{BDF828C3-78F4-4CE3-B462-297A2E51F86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797485" y="1766525"/>
            <a:ext cx="822429" cy="822429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="" xmlns:a16="http://schemas.microsoft.com/office/drawing/2014/main" id="{95E98AD4-2F21-4B68-9330-7D38B08858EF}"/>
              </a:ext>
            </a:extLst>
          </p:cNvPr>
          <p:cNvSpPr/>
          <p:nvPr/>
        </p:nvSpPr>
        <p:spPr>
          <a:xfrm>
            <a:off x="7730082" y="585290"/>
            <a:ext cx="1871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rgbClr val="FFFFFF"/>
                </a:solidFill>
              </a:rPr>
              <a:t>iChimba</a:t>
            </a:r>
            <a:endParaRPr lang="es-CL" sz="36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01563" y="1785400"/>
            <a:ext cx="6461760" cy="3634740"/>
          </a:xfrm>
          <a:prstGeom prst="rect">
            <a:avLst/>
          </a:prstGeom>
        </p:spPr>
      </p:pic>
      <p:sp>
        <p:nvSpPr>
          <p:cNvPr id="15" name="Rectangle 74">
            <a:extLst>
              <a:ext uri="{FF2B5EF4-FFF2-40B4-BE49-F238E27FC236}">
                <a16:creationId xmlns="" xmlns:a16="http://schemas.microsoft.com/office/drawing/2014/main" id="{01B0AB56-1C73-492F-9E03-DF7B546AFC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550321" y="4381081"/>
            <a:ext cx="784976" cy="784976"/>
          </a:xfrm>
          <a:prstGeom prst="rect">
            <a:avLst/>
          </a:prstGeom>
          <a:noFill/>
          <a:ln w="127000">
            <a:solidFill>
              <a:schemeClr val="accent4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057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142</Words>
  <Application>Microsoft Office PowerPoint</Application>
  <PresentationFormat>Panorámica</PresentationFormat>
  <Paragraphs>34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Candara Light</vt:lpstr>
      <vt:lpstr>Wingdings</vt:lpstr>
      <vt:lpstr>Tema de Office</vt:lpstr>
      <vt:lpstr>“iChimba”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“La Chimba”</dc:title>
  <dc:creator>Quintana Pizarro, Claudia</dc:creator>
  <cp:lastModifiedBy>Moscoso Espinoza, Pablo</cp:lastModifiedBy>
  <cp:revision>11</cp:revision>
  <dcterms:created xsi:type="dcterms:W3CDTF">2020-09-23T22:13:02Z</dcterms:created>
  <dcterms:modified xsi:type="dcterms:W3CDTF">2020-09-30T01:12:24Z</dcterms:modified>
</cp:coreProperties>
</file>